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60" r:id="rId4"/>
    <p:sldId id="265" r:id="rId5"/>
    <p:sldId id="263" r:id="rId6"/>
    <p:sldId id="258" r:id="rId7"/>
    <p:sldId id="259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0D3F4-3E2B-4568-BD51-A74166C8CFA4}" type="datetimeFigureOut">
              <a:rPr lang="de-DE" smtClean="0"/>
              <a:t>15.06.2021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6E27B-EFF4-4C07-9EF5-04BAE34F6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57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C75F8979-48C4-4914-A780-AB73A5F10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2A8FCC0-0ABB-402B-982E-1067B808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08.09.2020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86CEB5-754D-439E-9963-D9B0E9B44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                                   Bilinguale Zertifizierung                                                                      Badouin / Schlösser / </a:t>
            </a:r>
            <a:r>
              <a:rPr lang="de-DE" dirty="0" err="1"/>
              <a:t>Koberstein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8808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7ED1F-D209-4E0D-8207-E0E2146E2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A37FD46-2251-42A5-9964-165BE71CF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68274B-14EF-4513-BF32-11320B5FA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08.09.2020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8C9E6B-08E3-4412-B7AF-F15AB2A8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Bilinguale Zertifizierung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883FD9-DEAA-4439-A473-4CB3C7B1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30D-0CB4-4A33-B9C7-9D4A3C968A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49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5BEAAE3-719F-4F09-8901-4B3224193A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73C6FD5-0267-4634-BDCE-A815C302B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71102F-8B0C-4DA6-8DA3-9E2CA69D1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08.09.2020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DEBE61-A6A9-4886-9077-945EF0995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Bilinguale Zertifizierung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13BB90-0E36-423A-86D0-3648E58B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30D-0CB4-4A33-B9C7-9D4A3C968A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03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CE08A9-61B4-4D97-9D2F-9C64E803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08.09.2020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55B924-6593-4F83-A18D-48AF6F33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Bilinguale Zertifizierung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29FDC2-D1BE-40A3-80A5-D8C53D5B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Badouin / Schlösser / </a:t>
            </a:r>
            <a:r>
              <a:rPr lang="de-DE" dirty="0" err="1"/>
              <a:t>Koberstein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47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3B74A-1ECB-4E2B-AF52-2930BF41F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563015-87BE-4B03-B446-544D8ABA7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40B137-7746-409A-85A7-D0D3704C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08.09.2020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8FD321-E3D0-4720-BC0D-EE5F563F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Bilinguale Zertifizierung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E6D092-7125-4B38-BADB-6CA55DBA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30D-0CB4-4A33-B9C7-9D4A3C968A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8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C26EC-7FED-485C-A2FD-938940043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FE513F-07C1-4E92-90C0-E7354AE60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5C81942-C09F-44B4-9E76-45E3CA7AA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EBF383-0DFD-4189-8DFE-2B269F976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08.09.2020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1F2CDC-0205-4E48-8263-252E88EE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Bilinguale Zertifizierung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BF4BEB-E1A8-4D8B-AC12-655A2C2DA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30D-0CB4-4A33-B9C7-9D4A3C968A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71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0CD9C4-C6A6-4B8B-BFEB-FA4B911F3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950197-D925-465F-918C-092C069C5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985FB3-1E5B-41D3-91C6-D671145B0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50B31EC-67B0-4993-8891-E3811583A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0CA54D2-83A9-4AD7-A5BF-CD2415A29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5395CA2-B4F2-436F-BDA2-A35660EAB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08.09.2020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3D685EF-A8B0-4E83-A6D0-868249E8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Bilinguale Zertifizierung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B22C917-2506-4446-852E-59A834F5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30D-0CB4-4A33-B9C7-9D4A3C968A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12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585CB-788E-4EDB-BD4E-6D680CE3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B30C2C0-B4DA-441A-B78F-C39C4EE1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08.09.2020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F06E875-6FD5-4EED-9D1C-DF8D8B99A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Bilinguale Zertifizierung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0D91D3-17B5-4A92-A88B-558FA94FB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30D-0CB4-4A33-B9C7-9D4A3C968A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58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1ACACB2-F0C1-4932-BD84-C143B1FA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08.09.2020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E3483A-D73B-4442-A8F6-2C9B0D383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Bilinguale Zertifizierung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959B57-E81B-4042-91A9-01C5C809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30D-0CB4-4A33-B9C7-9D4A3C968A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90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12BBB-6D69-452C-A2A7-FD020F895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5572E0-00AD-47F1-9D0F-FF377B64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DEBDF8-7EE7-42B4-9F12-8EC967C20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E06DF3-7894-49D1-A7B1-3C81B0B05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08.09.2020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093D21-7B87-4A4E-B945-529F4206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Bilinguale Zertifizierung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1A41B9-5A8E-416C-A9F7-4088186E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30D-0CB4-4A33-B9C7-9D4A3C968A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92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91E77-0A77-4CDF-94AC-E3298F848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0F04C18-5F07-4BBD-9F87-F7DB02735A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F031DA-DCFE-453F-800B-8E2672FE9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57E75F-159C-4041-83E3-B83ADB6C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08.09.2020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0A1790-6999-4C47-B8E7-40063C7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Bilinguale Zertifizierung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1176FB-A769-4FB2-923F-4C90E43E8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30D-0CB4-4A33-B9C7-9D4A3C968A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61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F67059-92D3-4E89-A04F-332C7D0F4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08.09.2020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41316A-F34C-4410-97E9-65910A36F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Bilinguale Zertifizierung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488E28-3097-42A0-970D-FEBDE5881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Badouin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222AECC-68C0-44EE-BF29-6E3429E366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49" name="Bild 3">
            <a:extLst>
              <a:ext uri="{FF2B5EF4-FFF2-40B4-BE49-F238E27FC236}">
                <a16:creationId xmlns:a16="http://schemas.microsoft.com/office/drawing/2014/main" id="{90552E03-02E8-4002-8FE9-9F0473713A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0" y="265523"/>
            <a:ext cx="8318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CBF7696-1FAA-47F8-AD2B-21074B00BBA3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 flipV="1">
            <a:off x="838200" y="264614"/>
            <a:ext cx="10515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 bmk="SW">
                <a:ln>
                  <a:noFill/>
                </a:ln>
                <a:solidFill>
                  <a:srgbClr val="00359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Hessische Lehrkräfteakademie</a:t>
            </a:r>
            <a:endParaRPr kumimoji="0" lang="de-DE" altLang="de-D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Studienseminar für Gymnasien Marburg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2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>
            <a:extLst>
              <a:ext uri="{FF2B5EF4-FFF2-40B4-BE49-F238E27FC236}">
                <a16:creationId xmlns:a16="http://schemas.microsoft.com/office/drawing/2014/main" id="{416D06AD-F8FD-4134-9A4F-16B314970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2000"/>
            <a:ext cx="9144000" cy="1655762"/>
          </a:xfrm>
        </p:spPr>
        <p:txBody>
          <a:bodyPr>
            <a:normAutofit/>
          </a:bodyPr>
          <a:lstStyle/>
          <a:p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Bilinguale Zertifizierung</a:t>
            </a:r>
          </a:p>
          <a:p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ab Mai/November 2021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9E4516-92EE-44AE-BD9D-A318A09C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18.05.2021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E04708-D99B-4581-9B97-060244847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386782" cy="365125"/>
          </a:xfrm>
        </p:spPr>
        <p:txBody>
          <a:bodyPr/>
          <a:lstStyle/>
          <a:p>
            <a:pPr algn="l"/>
            <a:r>
              <a:rPr lang="de-DE" dirty="0"/>
              <a:t>                                   Bilinguale Zertifizierung                                                                        Badouin / Schlösser / </a:t>
            </a:r>
            <a:r>
              <a:rPr lang="de-DE" dirty="0" err="1"/>
              <a:t>Koberstein</a:t>
            </a:r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691E10F-AC21-4FBF-800A-9A5CCA9D9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79" t="53467" r="45598" b="43288"/>
          <a:stretch/>
        </p:blipFill>
        <p:spPr bwMode="auto">
          <a:xfrm>
            <a:off x="5270219" y="4284000"/>
            <a:ext cx="684000" cy="442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D535609-1CF5-42DB-8684-5AD61EB45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23" t="64803" r="83996" b="31815"/>
          <a:stretch/>
        </p:blipFill>
        <p:spPr bwMode="auto">
          <a:xfrm>
            <a:off x="6245809" y="4284000"/>
            <a:ext cx="684000" cy="430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D4280DB6-B520-42F9-98A7-EBB8AC25D9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89" t="24906" r="83982" b="71740"/>
          <a:stretch/>
        </p:blipFill>
        <p:spPr bwMode="auto">
          <a:xfrm>
            <a:off x="7221409" y="4284000"/>
            <a:ext cx="684000" cy="440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9260D9DF-BE88-44A5-8422-0F23CC7E4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50" t="64772" r="41140" b="31978"/>
          <a:stretch/>
        </p:blipFill>
        <p:spPr bwMode="auto">
          <a:xfrm>
            <a:off x="4295485" y="4284000"/>
            <a:ext cx="684000" cy="424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483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3655BD0-37D2-4734-B7D2-99F5B7D5212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10127" y="2590225"/>
            <a:ext cx="10418619" cy="147749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Bilingualer Unterricht findet bereits seit mehreren Jahren an unseren Ausbildungsschulen statt.</a:t>
            </a:r>
          </a:p>
          <a:p>
            <a:pPr marL="0" indent="0">
              <a:buNone/>
            </a:pPr>
            <a:r>
              <a:rPr lang="de-DE" sz="3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</a:t>
            </a:r>
            <a:r>
              <a:rPr lang="de-DE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mit Englisch + </a:t>
            </a:r>
            <a:r>
              <a:rPr lang="de-DE" sz="3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Sachfach</a:t>
            </a:r>
            <a:r>
              <a:rPr lang="de-DE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werden häufig in </a:t>
            </a:r>
            <a:r>
              <a:rPr lang="de-DE" sz="3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Bili</a:t>
            </a:r>
            <a:r>
              <a:rPr lang="de-DE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eingesetzt:</a:t>
            </a:r>
          </a:p>
          <a:p>
            <a:pPr marL="914400" lvl="2" indent="0">
              <a:buNone/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E72789B7-AFE0-4AA2-AA75-3FF686B60941}"/>
              </a:ext>
            </a:extLst>
          </p:cNvPr>
          <p:cNvSpPr/>
          <p:nvPr/>
        </p:nvSpPr>
        <p:spPr>
          <a:xfrm rot="10800000">
            <a:off x="2219484" y="3859612"/>
            <a:ext cx="301918" cy="180383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5E193A98-CD85-409C-B103-C399A09EE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18.05.2021</a:t>
            </a:r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47EE08AE-3BE0-48EC-BA46-233709ADC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386782" cy="365125"/>
          </a:xfrm>
        </p:spPr>
        <p:txBody>
          <a:bodyPr/>
          <a:lstStyle/>
          <a:p>
            <a:pPr algn="l"/>
            <a:r>
              <a:rPr lang="de-DE" dirty="0"/>
              <a:t>                                   Bilinguale Zertifizierung                                                                        Badouin / Schlösser / </a:t>
            </a:r>
            <a:r>
              <a:rPr lang="de-DE" dirty="0" err="1"/>
              <a:t>Koberstein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64FB3F-5226-41A8-A265-1387A974E04E}"/>
              </a:ext>
            </a:extLst>
          </p:cNvPr>
          <p:cNvSpPr txBox="1"/>
          <p:nvPr/>
        </p:nvSpPr>
        <p:spPr>
          <a:xfrm>
            <a:off x="2156629" y="1463549"/>
            <a:ext cx="7878742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de-DE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Ausgangssituation und Problemlage:</a:t>
            </a:r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06486F7B-EA33-4AF6-9068-91D605D2B784}"/>
              </a:ext>
            </a:extLst>
          </p:cNvPr>
          <p:cNvSpPr/>
          <p:nvPr/>
        </p:nvSpPr>
        <p:spPr>
          <a:xfrm rot="10800000">
            <a:off x="3581400" y="5139981"/>
            <a:ext cx="301918" cy="180383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Pfeil: nach links 12">
            <a:extLst>
              <a:ext uri="{FF2B5EF4-FFF2-40B4-BE49-F238E27FC236}">
                <a16:creationId xmlns:a16="http://schemas.microsoft.com/office/drawing/2014/main" id="{BD780683-DD94-4548-B6B9-02764F2D2B9D}"/>
              </a:ext>
            </a:extLst>
          </p:cNvPr>
          <p:cNvSpPr/>
          <p:nvPr/>
        </p:nvSpPr>
        <p:spPr>
          <a:xfrm rot="10800000">
            <a:off x="2219484" y="4324249"/>
            <a:ext cx="301918" cy="180383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Pfeil: nach links 13">
            <a:extLst>
              <a:ext uri="{FF2B5EF4-FFF2-40B4-BE49-F238E27FC236}">
                <a16:creationId xmlns:a16="http://schemas.microsoft.com/office/drawing/2014/main" id="{F03C4472-C740-4C6F-8FC4-11D1507FD03C}"/>
              </a:ext>
            </a:extLst>
          </p:cNvPr>
          <p:cNvSpPr/>
          <p:nvPr/>
        </p:nvSpPr>
        <p:spPr>
          <a:xfrm rot="10800000">
            <a:off x="3581400" y="5632649"/>
            <a:ext cx="301918" cy="180383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58AEFC0-9274-401F-9C26-226ECFA80F89}"/>
              </a:ext>
            </a:extLst>
          </p:cNvPr>
          <p:cNvSpPr txBox="1"/>
          <p:nvPr/>
        </p:nvSpPr>
        <p:spPr>
          <a:xfrm>
            <a:off x="2521401" y="3647555"/>
            <a:ext cx="8480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lvl="2">
              <a:buNone/>
            </a:pPr>
            <a:r>
              <a:rPr lang="de-DE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fehlende Grundausbildung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6BA233B-8C7E-416C-B148-4F122E033AD9}"/>
              </a:ext>
            </a:extLst>
          </p:cNvPr>
          <p:cNvSpPr txBox="1"/>
          <p:nvPr/>
        </p:nvSpPr>
        <p:spPr>
          <a:xfrm>
            <a:off x="2521402" y="4056142"/>
            <a:ext cx="88208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lvl="2"/>
            <a:r>
              <a:rPr lang="de-DE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mangelnde professionelle Anleitung/Unterstützung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D9078B5-F395-4926-BE08-922AF78189A5}"/>
              </a:ext>
            </a:extLst>
          </p:cNvPr>
          <p:cNvSpPr txBox="1"/>
          <p:nvPr/>
        </p:nvSpPr>
        <p:spPr>
          <a:xfrm>
            <a:off x="3711105" y="4926877"/>
            <a:ext cx="6652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lvl="2">
              <a:buNone/>
            </a:pPr>
            <a:r>
              <a:rPr lang="de-DE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keine Unterrichtsbesuche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762C929-6C49-4915-B5C1-F77527A5D777}"/>
              </a:ext>
            </a:extLst>
          </p:cNvPr>
          <p:cNvSpPr txBox="1"/>
          <p:nvPr/>
        </p:nvSpPr>
        <p:spPr>
          <a:xfrm>
            <a:off x="3711105" y="5413819"/>
            <a:ext cx="5052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lvl="2">
              <a:buNone/>
            </a:pPr>
            <a:r>
              <a:rPr lang="de-DE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kein Feedback</a:t>
            </a:r>
          </a:p>
        </p:txBody>
      </p:sp>
    </p:spTree>
    <p:extLst>
      <p:ext uri="{BB962C8B-B14F-4D97-AF65-F5344CB8AC3E}">
        <p14:creationId xmlns:p14="http://schemas.microsoft.com/office/powerpoint/2010/main" val="357929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4" grpId="0" animBg="1"/>
      <p:bldP spid="15" grpId="0"/>
      <p:bldP spid="16" grpId="0"/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446C34C-B089-4542-B1C5-3B3D71E2FEA3}"/>
              </a:ext>
            </a:extLst>
          </p:cNvPr>
          <p:cNvSpPr txBox="1">
            <a:spLocks/>
          </p:cNvSpPr>
          <p:nvPr/>
        </p:nvSpPr>
        <p:spPr>
          <a:xfrm>
            <a:off x="951345" y="2578266"/>
            <a:ext cx="10289309" cy="3102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Angebot eines Zertifizierungskurses für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mit Englisch (Französisch/ Spanisch)/ Muttersprachler/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mit Sprachkenntnissen auf dem Niveau C1 +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Sachfach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5E193A98-CD85-409C-B103-C399A09EE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18.05.2021</a:t>
            </a:r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47EE08AE-3BE0-48EC-BA46-233709ADC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386782" cy="365125"/>
          </a:xfrm>
        </p:spPr>
        <p:txBody>
          <a:bodyPr/>
          <a:lstStyle/>
          <a:p>
            <a:pPr algn="l"/>
            <a:r>
              <a:rPr lang="de-DE" dirty="0"/>
              <a:t>                                   Bilinguale Zertifizierung                                                                        Badouin / Schlösser / </a:t>
            </a:r>
            <a:r>
              <a:rPr lang="de-DE" dirty="0" err="1"/>
              <a:t>Koberstein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64FB3F-5226-41A8-A265-1387A974E04E}"/>
              </a:ext>
            </a:extLst>
          </p:cNvPr>
          <p:cNvSpPr txBox="1"/>
          <p:nvPr/>
        </p:nvSpPr>
        <p:spPr>
          <a:xfrm>
            <a:off x="4017390" y="1475314"/>
            <a:ext cx="415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Idee:</a:t>
            </a:r>
            <a:endParaRPr lang="de-DE" sz="3400" dirty="0"/>
          </a:p>
        </p:txBody>
      </p:sp>
    </p:spTree>
    <p:extLst>
      <p:ext uri="{BB962C8B-B14F-4D97-AF65-F5344CB8AC3E}">
        <p14:creationId xmlns:p14="http://schemas.microsoft.com/office/powerpoint/2010/main" val="7381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3655BD0-37D2-4734-B7D2-99F5B7D5212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56629" y="2126849"/>
            <a:ext cx="7878742" cy="22656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de-DE" sz="2800" dirty="0">
                <a:latin typeface="Arial" panose="020B0604020202020204" pitchFamily="34" charset="0"/>
                <a:ea typeface="Calibri" panose="020F0502020204030204" pitchFamily="34" charset="0"/>
              </a:rPr>
              <a:t>Erweiterung der Handlungskompetenzen in dem jeweiligen </a:t>
            </a:r>
            <a:r>
              <a:rPr lang="de-DE" sz="2800" dirty="0" err="1">
                <a:latin typeface="Arial" panose="020B0604020202020204" pitchFamily="34" charset="0"/>
                <a:ea typeface="Calibri" panose="020F0502020204030204" pitchFamily="34" charset="0"/>
              </a:rPr>
              <a:t>Sachfach</a:t>
            </a:r>
            <a:r>
              <a:rPr lang="de-DE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446C34C-B089-4542-B1C5-3B3D71E2FEA3}"/>
              </a:ext>
            </a:extLst>
          </p:cNvPr>
          <p:cNvSpPr txBox="1">
            <a:spLocks/>
          </p:cNvSpPr>
          <p:nvPr/>
        </p:nvSpPr>
        <p:spPr>
          <a:xfrm>
            <a:off x="838200" y="2566208"/>
            <a:ext cx="7077365" cy="85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</a:rPr>
              <a:t>Zertifikat für Bilinguales Unterrichten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E72789B7-AFE0-4AA2-AA75-3FF686B60941}"/>
              </a:ext>
            </a:extLst>
          </p:cNvPr>
          <p:cNvSpPr/>
          <p:nvPr/>
        </p:nvSpPr>
        <p:spPr>
          <a:xfrm rot="10800000">
            <a:off x="2521403" y="3554812"/>
            <a:ext cx="301918" cy="180383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5E193A98-CD85-409C-B103-C399A09EE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18.05.2021</a:t>
            </a:r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47EE08AE-3BE0-48EC-BA46-233709ADC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386782" cy="365125"/>
          </a:xfrm>
        </p:spPr>
        <p:txBody>
          <a:bodyPr/>
          <a:lstStyle/>
          <a:p>
            <a:pPr algn="l"/>
            <a:r>
              <a:rPr lang="de-DE" dirty="0"/>
              <a:t>                                   Bilinguale Zertifizierung                                                                        Badouin / Schlösser / </a:t>
            </a:r>
            <a:r>
              <a:rPr lang="de-DE" dirty="0" err="1"/>
              <a:t>Koberstein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64FB3F-5226-41A8-A265-1387A974E04E}"/>
              </a:ext>
            </a:extLst>
          </p:cNvPr>
          <p:cNvSpPr txBox="1"/>
          <p:nvPr/>
        </p:nvSpPr>
        <p:spPr>
          <a:xfrm>
            <a:off x="4017390" y="1475314"/>
            <a:ext cx="415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Ziel für die </a:t>
            </a:r>
            <a:r>
              <a:rPr lang="de-DE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LiV</a:t>
            </a:r>
            <a:r>
              <a:rPr lang="de-DE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de-DE" sz="3400" dirty="0"/>
          </a:p>
        </p:txBody>
      </p:sp>
      <p:sp>
        <p:nvSpPr>
          <p:cNvPr id="10" name="Pfeil: nach links 9">
            <a:extLst>
              <a:ext uri="{FF2B5EF4-FFF2-40B4-BE49-F238E27FC236}">
                <a16:creationId xmlns:a16="http://schemas.microsoft.com/office/drawing/2014/main" id="{484D3128-2886-4A3D-9037-30296789425F}"/>
              </a:ext>
            </a:extLst>
          </p:cNvPr>
          <p:cNvSpPr/>
          <p:nvPr/>
        </p:nvSpPr>
        <p:spPr>
          <a:xfrm rot="10800000">
            <a:off x="2521403" y="4837855"/>
            <a:ext cx="301918" cy="180383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A0D1C7D7-D8D9-404A-83F8-5E16214932B5}"/>
              </a:ext>
            </a:extLst>
          </p:cNvPr>
          <p:cNvSpPr txBox="1">
            <a:spLocks/>
          </p:cNvSpPr>
          <p:nvPr/>
        </p:nvSpPr>
        <p:spPr>
          <a:xfrm>
            <a:off x="2156629" y="4689971"/>
            <a:ext cx="7212050" cy="13688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Font typeface="Arial" panose="020B0604020202020204" pitchFamily="34" charset="0"/>
              <a:buNone/>
            </a:pPr>
            <a:r>
              <a:rPr lang="de-DE" sz="2800" dirty="0" err="1">
                <a:latin typeface="Arial" panose="020B0604020202020204" pitchFamily="34" charset="0"/>
                <a:ea typeface="Calibri" panose="020F0502020204030204" pitchFamily="34" charset="0"/>
              </a:rPr>
              <a:t>LiV</a:t>
            </a:r>
            <a:r>
              <a:rPr lang="de-DE" sz="2800" dirty="0">
                <a:latin typeface="Arial" panose="020B0604020202020204" pitchFamily="34" charset="0"/>
                <a:ea typeface="Calibri" panose="020F0502020204030204" pitchFamily="34" charset="0"/>
              </a:rPr>
              <a:t> können ihren </a:t>
            </a:r>
            <a:r>
              <a:rPr lang="de-DE" sz="2800" dirty="0" err="1">
                <a:latin typeface="Arial" panose="020B0604020202020204" pitchFamily="34" charset="0"/>
                <a:ea typeface="Calibri" panose="020F0502020204030204" pitchFamily="34" charset="0"/>
              </a:rPr>
              <a:t>SuS</a:t>
            </a:r>
            <a:r>
              <a:rPr lang="de-DE" sz="2800" dirty="0">
                <a:latin typeface="Arial" panose="020B0604020202020204" pitchFamily="34" charset="0"/>
                <a:ea typeface="Calibri" panose="020F0502020204030204" pitchFamily="34" charset="0"/>
              </a:rPr>
              <a:t> einen anderen Zugang sowie interkulturelle Perspektiven zum </a:t>
            </a:r>
            <a:r>
              <a:rPr lang="de-DE" sz="2800" dirty="0" err="1">
                <a:latin typeface="Arial" panose="020B0604020202020204" pitchFamily="34" charset="0"/>
                <a:ea typeface="Calibri" panose="020F0502020204030204" pitchFamily="34" charset="0"/>
              </a:rPr>
              <a:t>Sachfach</a:t>
            </a:r>
            <a:r>
              <a:rPr lang="de-DE" sz="2800" dirty="0">
                <a:latin typeface="Arial" panose="020B0604020202020204" pitchFamily="34" charset="0"/>
                <a:ea typeface="Calibri" panose="020F0502020204030204" pitchFamily="34" charset="0"/>
              </a:rPr>
              <a:t> eröffnen </a:t>
            </a:r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19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 animBg="1"/>
      <p:bldP spid="10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3655BD0-37D2-4734-B7D2-99F5B7D5212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73297" y="2090867"/>
            <a:ext cx="5689847" cy="399925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Teilnahme an 3 Blöcken à 4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Stdn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2" indent="0">
              <a:buNone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2 beratende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UBe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(evtl. der 2. davon in Kopplung DFB)</a:t>
            </a:r>
          </a:p>
          <a:p>
            <a:pPr lvl="2"/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PFA mit Schwerpunkt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Bili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+ Modulbeiträge möglich (zusätzlicher Vermerk auf dem Zertifikat)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446C34C-B089-4542-B1C5-3B3D71E2FEA3}"/>
              </a:ext>
            </a:extLst>
          </p:cNvPr>
          <p:cNvSpPr txBox="1">
            <a:spLocks/>
          </p:cNvSpPr>
          <p:nvPr/>
        </p:nvSpPr>
        <p:spPr>
          <a:xfrm>
            <a:off x="838200" y="3067191"/>
            <a:ext cx="3922450" cy="1790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LiV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(ca. 3-6), die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BiLi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 belegen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besuchen das DFB-Modul Fremdsprachen</a:t>
            </a:r>
          </a:p>
        </p:txBody>
      </p:sp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E72789B7-AFE0-4AA2-AA75-3FF686B60941}"/>
              </a:ext>
            </a:extLst>
          </p:cNvPr>
          <p:cNvSpPr/>
          <p:nvPr/>
        </p:nvSpPr>
        <p:spPr>
          <a:xfrm rot="10800000">
            <a:off x="6271548" y="3067191"/>
            <a:ext cx="301918" cy="180383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5E193A98-CD85-409C-B103-C399A09EE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18.05.2021</a:t>
            </a:r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47EE08AE-3BE0-48EC-BA46-233709ADC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386782" cy="365125"/>
          </a:xfrm>
        </p:spPr>
        <p:txBody>
          <a:bodyPr/>
          <a:lstStyle/>
          <a:p>
            <a:pPr algn="l"/>
            <a:r>
              <a:rPr lang="de-DE" dirty="0"/>
              <a:t>                                   Bilinguale Zertifizierung                                                                        Badouin / Schlösser / </a:t>
            </a:r>
            <a:r>
              <a:rPr lang="de-DE" dirty="0" err="1"/>
              <a:t>Koberstein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64FB3F-5226-41A8-A265-1387A974E04E}"/>
              </a:ext>
            </a:extLst>
          </p:cNvPr>
          <p:cNvSpPr txBox="1"/>
          <p:nvPr/>
        </p:nvSpPr>
        <p:spPr>
          <a:xfrm>
            <a:off x="4017390" y="1475314"/>
            <a:ext cx="41572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Voraussetzungen</a:t>
            </a:r>
            <a:endParaRPr lang="de-DE" sz="3400" dirty="0"/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E8B6726A-0927-4E4C-A88C-030AAF4B10E5}"/>
              </a:ext>
            </a:extLst>
          </p:cNvPr>
          <p:cNvSpPr/>
          <p:nvPr/>
        </p:nvSpPr>
        <p:spPr>
          <a:xfrm>
            <a:off x="4966954" y="3656130"/>
            <a:ext cx="656948" cy="356552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Pfeil: nach links 9">
            <a:extLst>
              <a:ext uri="{FF2B5EF4-FFF2-40B4-BE49-F238E27FC236}">
                <a16:creationId xmlns:a16="http://schemas.microsoft.com/office/drawing/2014/main" id="{484D3128-2886-4A3D-9037-30296789425F}"/>
              </a:ext>
            </a:extLst>
          </p:cNvPr>
          <p:cNvSpPr/>
          <p:nvPr/>
        </p:nvSpPr>
        <p:spPr>
          <a:xfrm rot="10800000">
            <a:off x="6271547" y="4631456"/>
            <a:ext cx="301918" cy="180383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Pfeil: nach links 12">
            <a:extLst>
              <a:ext uri="{FF2B5EF4-FFF2-40B4-BE49-F238E27FC236}">
                <a16:creationId xmlns:a16="http://schemas.microsoft.com/office/drawing/2014/main" id="{43CEA963-0CBA-4AC6-9847-8904EE06A195}"/>
              </a:ext>
            </a:extLst>
          </p:cNvPr>
          <p:cNvSpPr/>
          <p:nvPr/>
        </p:nvSpPr>
        <p:spPr>
          <a:xfrm rot="10800000">
            <a:off x="6271548" y="3735195"/>
            <a:ext cx="301918" cy="180383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82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" grpId="1" uiExpand="1" build="p"/>
      <p:bldP spid="5" grpId="2" build="p"/>
      <p:bldP spid="6" grpId="0"/>
      <p:bldP spid="7" grpId="0" animBg="1"/>
      <p:bldP spid="9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Wolke 34">
            <a:extLst>
              <a:ext uri="{FF2B5EF4-FFF2-40B4-BE49-F238E27FC236}">
                <a16:creationId xmlns:a16="http://schemas.microsoft.com/office/drawing/2014/main" id="{C744D9F1-D9C6-4E19-AE1E-CE3E77C8288C}"/>
              </a:ext>
            </a:extLst>
          </p:cNvPr>
          <p:cNvSpPr/>
          <p:nvPr/>
        </p:nvSpPr>
        <p:spPr>
          <a:xfrm>
            <a:off x="7858990" y="3865213"/>
            <a:ext cx="2384137" cy="1505013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Wolke 36">
            <a:extLst>
              <a:ext uri="{FF2B5EF4-FFF2-40B4-BE49-F238E27FC236}">
                <a16:creationId xmlns:a16="http://schemas.microsoft.com/office/drawing/2014/main" id="{DA1F604C-400D-4C13-8995-B3265C99B812}"/>
              </a:ext>
            </a:extLst>
          </p:cNvPr>
          <p:cNvSpPr/>
          <p:nvPr/>
        </p:nvSpPr>
        <p:spPr>
          <a:xfrm>
            <a:off x="5468503" y="3822475"/>
            <a:ext cx="2197679" cy="108748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Wolke 32">
            <a:extLst>
              <a:ext uri="{FF2B5EF4-FFF2-40B4-BE49-F238E27FC236}">
                <a16:creationId xmlns:a16="http://schemas.microsoft.com/office/drawing/2014/main" id="{207FC0B7-BFBE-4F92-ADE9-CD71092A2B44}"/>
              </a:ext>
            </a:extLst>
          </p:cNvPr>
          <p:cNvSpPr/>
          <p:nvPr/>
        </p:nvSpPr>
        <p:spPr>
          <a:xfrm>
            <a:off x="2715491" y="3837710"/>
            <a:ext cx="2481692" cy="108748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AE5E509-3F30-4764-B98B-78FEBBF54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18.05.2021</a:t>
            </a:r>
          </a:p>
        </p:txBody>
      </p:sp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id="{E7BDE8A5-AE22-4FCA-BD05-F79AE28D6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386782" cy="365125"/>
          </a:xfrm>
        </p:spPr>
        <p:txBody>
          <a:bodyPr/>
          <a:lstStyle/>
          <a:p>
            <a:pPr algn="l"/>
            <a:r>
              <a:rPr lang="de-DE" dirty="0"/>
              <a:t>                                   Bilinguale Zertifizierung                                                                        Badouin / Schlösser / </a:t>
            </a:r>
            <a:r>
              <a:rPr lang="de-DE" dirty="0" err="1"/>
              <a:t>Koberstein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BD24E1-C0DC-417B-9310-B7EE20E540D5}"/>
              </a:ext>
            </a:extLst>
          </p:cNvPr>
          <p:cNvSpPr txBox="1"/>
          <p:nvPr/>
        </p:nvSpPr>
        <p:spPr>
          <a:xfrm>
            <a:off x="703386" y="1819564"/>
            <a:ext cx="1677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ES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dirty="0"/>
              <a:t>Infoflyer über Sprachen-Modulleiter 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dirty="0"/>
              <a:t>Anmeldung bis Ende des ES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dirty="0"/>
              <a:t>verbindliche Anmeldung</a:t>
            </a:r>
          </a:p>
          <a:p>
            <a:pPr algn="ctr"/>
            <a:r>
              <a:rPr lang="de-DE" dirty="0"/>
              <a:t>für die Zeit bis Ende des 2. HS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7ABC9F4-ACDA-48F7-B234-4A1CA13FAD40}"/>
              </a:ext>
            </a:extLst>
          </p:cNvPr>
          <p:cNvSpPr txBox="1"/>
          <p:nvPr/>
        </p:nvSpPr>
        <p:spPr>
          <a:xfrm>
            <a:off x="2889247" y="1801565"/>
            <a:ext cx="2307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1. HS</a:t>
            </a:r>
          </a:p>
          <a:p>
            <a:pPr algn="ctr"/>
            <a:r>
              <a:rPr lang="de-DE" dirty="0"/>
              <a:t>(vor den Herbstferien bzw. Osterferien)</a:t>
            </a:r>
          </a:p>
          <a:p>
            <a:pPr algn="ctr"/>
            <a:r>
              <a:rPr lang="de-DE" b="1" dirty="0"/>
              <a:t>Block I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4 Stunden Einführung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b="1" dirty="0"/>
              <a:t>Hospitationsauftrag</a:t>
            </a:r>
          </a:p>
          <a:p>
            <a:pPr algn="ctr"/>
            <a:r>
              <a:rPr lang="de-DE" b="1" dirty="0"/>
              <a:t>+ Dokumentation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444660C-8F8E-49D4-8597-54308C6C6A9B}"/>
              </a:ext>
            </a:extLst>
          </p:cNvPr>
          <p:cNvSpPr txBox="1"/>
          <p:nvPr/>
        </p:nvSpPr>
        <p:spPr>
          <a:xfrm>
            <a:off x="5407308" y="1801565"/>
            <a:ext cx="22588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1. HS</a:t>
            </a:r>
          </a:p>
          <a:p>
            <a:pPr algn="ctr"/>
            <a:r>
              <a:rPr lang="de-DE" dirty="0"/>
              <a:t>(Weihnachten bzw. vor Sommerferien)</a:t>
            </a:r>
          </a:p>
          <a:p>
            <a:pPr algn="ctr"/>
            <a:r>
              <a:rPr lang="de-DE" b="1" dirty="0"/>
              <a:t>Block II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4 Stunden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b="1" dirty="0"/>
              <a:t>Beginn 2. HS beratender UB I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7CF2A9E-5782-4504-99D6-45EF7CF5684C}"/>
              </a:ext>
            </a:extLst>
          </p:cNvPr>
          <p:cNvSpPr txBox="1"/>
          <p:nvPr/>
        </p:nvSpPr>
        <p:spPr>
          <a:xfrm>
            <a:off x="8069116" y="1801563"/>
            <a:ext cx="17964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2. HS</a:t>
            </a:r>
          </a:p>
          <a:p>
            <a:pPr algn="ctr"/>
            <a:r>
              <a:rPr lang="de-DE" dirty="0"/>
              <a:t>(Ostern bzw. Herbst)</a:t>
            </a:r>
          </a:p>
          <a:p>
            <a:pPr algn="ctr"/>
            <a:r>
              <a:rPr lang="de-DE" b="1" dirty="0"/>
              <a:t>Block III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4 Stunden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b="1" dirty="0"/>
              <a:t>bis zu den Sommerferien bzw. 1. Februar</a:t>
            </a:r>
          </a:p>
          <a:p>
            <a:pPr algn="ctr"/>
            <a:r>
              <a:rPr lang="de-DE" b="1" dirty="0"/>
              <a:t>beratender UB II</a:t>
            </a:r>
          </a:p>
        </p:txBody>
      </p:sp>
      <p:sp>
        <p:nvSpPr>
          <p:cNvPr id="17" name="Geschweifte Klammer rechts 16">
            <a:extLst>
              <a:ext uri="{FF2B5EF4-FFF2-40B4-BE49-F238E27FC236}">
                <a16:creationId xmlns:a16="http://schemas.microsoft.com/office/drawing/2014/main" id="{58283D79-3E6E-4449-B639-0918DB9E410B}"/>
              </a:ext>
            </a:extLst>
          </p:cNvPr>
          <p:cNvSpPr/>
          <p:nvPr/>
        </p:nvSpPr>
        <p:spPr>
          <a:xfrm>
            <a:off x="2216726" y="1819562"/>
            <a:ext cx="323273" cy="45243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: nach unten 18">
            <a:extLst>
              <a:ext uri="{FF2B5EF4-FFF2-40B4-BE49-F238E27FC236}">
                <a16:creationId xmlns:a16="http://schemas.microsoft.com/office/drawing/2014/main" id="{69E41FCC-A118-42E9-A543-FB4ED4A4BD3D}"/>
              </a:ext>
            </a:extLst>
          </p:cNvPr>
          <p:cNvSpPr/>
          <p:nvPr/>
        </p:nvSpPr>
        <p:spPr>
          <a:xfrm>
            <a:off x="3867727" y="2937163"/>
            <a:ext cx="341745" cy="29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: nach unten 20">
            <a:extLst>
              <a:ext uri="{FF2B5EF4-FFF2-40B4-BE49-F238E27FC236}">
                <a16:creationId xmlns:a16="http://schemas.microsoft.com/office/drawing/2014/main" id="{27417F75-F3C2-415B-A804-0AA66D1BA063}"/>
              </a:ext>
            </a:extLst>
          </p:cNvPr>
          <p:cNvSpPr/>
          <p:nvPr/>
        </p:nvSpPr>
        <p:spPr>
          <a:xfrm>
            <a:off x="3883599" y="3558094"/>
            <a:ext cx="341745" cy="29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: nach unten 22">
            <a:extLst>
              <a:ext uri="{FF2B5EF4-FFF2-40B4-BE49-F238E27FC236}">
                <a16:creationId xmlns:a16="http://schemas.microsoft.com/office/drawing/2014/main" id="{D5830FC4-F174-4494-AF0D-BAA053BA1A8C}"/>
              </a:ext>
            </a:extLst>
          </p:cNvPr>
          <p:cNvSpPr/>
          <p:nvPr/>
        </p:nvSpPr>
        <p:spPr>
          <a:xfrm>
            <a:off x="6349999" y="2964441"/>
            <a:ext cx="341745" cy="29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: nach unten 24">
            <a:extLst>
              <a:ext uri="{FF2B5EF4-FFF2-40B4-BE49-F238E27FC236}">
                <a16:creationId xmlns:a16="http://schemas.microsoft.com/office/drawing/2014/main" id="{9169BA58-02F6-4CE3-A6C1-6414F8C2CC20}"/>
              </a:ext>
            </a:extLst>
          </p:cNvPr>
          <p:cNvSpPr/>
          <p:nvPr/>
        </p:nvSpPr>
        <p:spPr>
          <a:xfrm>
            <a:off x="6349998" y="3542146"/>
            <a:ext cx="341745" cy="29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: nach unten 26">
            <a:extLst>
              <a:ext uri="{FF2B5EF4-FFF2-40B4-BE49-F238E27FC236}">
                <a16:creationId xmlns:a16="http://schemas.microsoft.com/office/drawing/2014/main" id="{EC1225AE-DF2D-455E-8830-78DCF5E7E7AA}"/>
              </a:ext>
            </a:extLst>
          </p:cNvPr>
          <p:cNvSpPr/>
          <p:nvPr/>
        </p:nvSpPr>
        <p:spPr>
          <a:xfrm>
            <a:off x="8862289" y="2964440"/>
            <a:ext cx="341745" cy="29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: nach unten 28">
            <a:extLst>
              <a:ext uri="{FF2B5EF4-FFF2-40B4-BE49-F238E27FC236}">
                <a16:creationId xmlns:a16="http://schemas.microsoft.com/office/drawing/2014/main" id="{6B2AC8B8-C017-4340-9922-02C54112AF3B}"/>
              </a:ext>
            </a:extLst>
          </p:cNvPr>
          <p:cNvSpPr/>
          <p:nvPr/>
        </p:nvSpPr>
        <p:spPr>
          <a:xfrm>
            <a:off x="8862289" y="3558094"/>
            <a:ext cx="341745" cy="29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E481342-B0A4-4E51-B7AA-D0D6BDF2631C}"/>
              </a:ext>
            </a:extLst>
          </p:cNvPr>
          <p:cNvSpPr txBox="1"/>
          <p:nvPr/>
        </p:nvSpPr>
        <p:spPr>
          <a:xfrm>
            <a:off x="6567343" y="5463951"/>
            <a:ext cx="1920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Zusatzmöglichkeit: PFA-Betreuung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E5F9101-60EF-40D0-B298-28E33615D733}"/>
              </a:ext>
            </a:extLst>
          </p:cNvPr>
          <p:cNvSpPr txBox="1"/>
          <p:nvPr/>
        </p:nvSpPr>
        <p:spPr>
          <a:xfrm>
            <a:off x="8833425" y="5546119"/>
            <a:ext cx="238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DFB FS Naomi oder </a:t>
            </a:r>
            <a:r>
              <a:rPr lang="de-DE"/>
              <a:t>zusätzl </a:t>
            </a:r>
            <a:r>
              <a:rPr lang="de-DE" dirty="0"/>
              <a:t>UB</a:t>
            </a:r>
          </a:p>
        </p:txBody>
      </p:sp>
      <p:sp>
        <p:nvSpPr>
          <p:cNvPr id="39" name="Pfeil: nach unten 38">
            <a:extLst>
              <a:ext uri="{FF2B5EF4-FFF2-40B4-BE49-F238E27FC236}">
                <a16:creationId xmlns:a16="http://schemas.microsoft.com/office/drawing/2014/main" id="{A3F631F4-89F8-4878-8D93-0CA9E1ABAEF4}"/>
              </a:ext>
            </a:extLst>
          </p:cNvPr>
          <p:cNvSpPr/>
          <p:nvPr/>
        </p:nvSpPr>
        <p:spPr>
          <a:xfrm>
            <a:off x="1449822" y="2295235"/>
            <a:ext cx="341745" cy="29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Pfeil: nach unten 40">
            <a:extLst>
              <a:ext uri="{FF2B5EF4-FFF2-40B4-BE49-F238E27FC236}">
                <a16:creationId xmlns:a16="http://schemas.microsoft.com/office/drawing/2014/main" id="{D01AB66F-355D-4D12-9A37-C5FAAB9F6900}"/>
              </a:ext>
            </a:extLst>
          </p:cNvPr>
          <p:cNvSpPr/>
          <p:nvPr/>
        </p:nvSpPr>
        <p:spPr>
          <a:xfrm>
            <a:off x="1449822" y="3674693"/>
            <a:ext cx="341745" cy="29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Pfeil: nach unten 42">
            <a:extLst>
              <a:ext uri="{FF2B5EF4-FFF2-40B4-BE49-F238E27FC236}">
                <a16:creationId xmlns:a16="http://schemas.microsoft.com/office/drawing/2014/main" id="{F4D24F9C-B361-48DF-98A5-C39F696552D4}"/>
              </a:ext>
            </a:extLst>
          </p:cNvPr>
          <p:cNvSpPr/>
          <p:nvPr/>
        </p:nvSpPr>
        <p:spPr>
          <a:xfrm>
            <a:off x="1449821" y="4777408"/>
            <a:ext cx="341745" cy="29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7FA0E5F3-768F-4FA8-B9BB-B32343780F6B}"/>
              </a:ext>
            </a:extLst>
          </p:cNvPr>
          <p:cNvCxnSpPr/>
          <p:nvPr/>
        </p:nvCxnSpPr>
        <p:spPr>
          <a:xfrm>
            <a:off x="7751618" y="4021958"/>
            <a:ext cx="0" cy="13794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Verbinder: gekrümmt 46">
            <a:extLst>
              <a:ext uri="{FF2B5EF4-FFF2-40B4-BE49-F238E27FC236}">
                <a16:creationId xmlns:a16="http://schemas.microsoft.com/office/drawing/2014/main" id="{104B6327-0414-4462-AA01-791B2869210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340759" y="5249635"/>
            <a:ext cx="463269" cy="27004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26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3" grpId="0" animBg="1"/>
      <p:bldP spid="6" grpId="0"/>
      <p:bldP spid="12" grpId="0"/>
      <p:bldP spid="14" grpId="0"/>
      <p:bldP spid="16" grpId="0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0" grpId="0"/>
      <p:bldP spid="32" grpId="0"/>
      <p:bldP spid="39" grpId="0" animBg="1"/>
      <p:bldP spid="41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AE5E509-3F30-4764-B98B-78FEBBF54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18.05.2021</a:t>
            </a:r>
          </a:p>
        </p:txBody>
      </p:sp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id="{E7BDE8A5-AE22-4FCA-BD05-F79AE28D6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386782" cy="365125"/>
          </a:xfrm>
        </p:spPr>
        <p:txBody>
          <a:bodyPr/>
          <a:lstStyle/>
          <a:p>
            <a:pPr algn="l"/>
            <a:r>
              <a:rPr lang="de-DE" dirty="0"/>
              <a:t>                                   Bilinguale Zertifizierung                                                                        Badouin / Schlösser / </a:t>
            </a:r>
            <a:r>
              <a:rPr lang="de-DE" dirty="0" err="1"/>
              <a:t>Koberstein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9865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Breitbild</PresentationFormat>
  <Paragraphs>80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Alain Badouin</dc:creator>
  <cp:lastModifiedBy>Nadja Badouin</cp:lastModifiedBy>
  <cp:revision>56</cp:revision>
  <dcterms:created xsi:type="dcterms:W3CDTF">2020-09-06T19:16:59Z</dcterms:created>
  <dcterms:modified xsi:type="dcterms:W3CDTF">2021-06-15T07:43:46Z</dcterms:modified>
</cp:coreProperties>
</file>